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Varela Round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22" Type="http://schemas.openxmlformats.org/officeDocument/2006/relationships/font" Target="fonts/VarelaRound-regular.fntdata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28f614baf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28f614baf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</a:t>
            </a:r>
            <a:r>
              <a:rPr lang="en"/>
              <a:t>categories</a:t>
            </a:r>
            <a:r>
              <a:rPr lang="en"/>
              <a:t> had few representatives.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were three </a:t>
            </a:r>
            <a:r>
              <a:rPr lang="en"/>
              <a:t>separate</a:t>
            </a:r>
            <a:r>
              <a:rPr lang="en"/>
              <a:t> academies named after one particular play. That was Partenia, by Barbara Torelli Benedetti. First published in 1586, it is a pastoral play, and a rare surviving example of a play written by a woman of that time. It must have had quite an impact to have 3 academies in 3 cities named for 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Several early 16th century academies are also stock companies. Stock companies are theater </a:t>
            </a:r>
            <a:r>
              <a:rPr lang="en"/>
              <a:t>troupes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28f614baf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28f614baf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to conclude: adding the list of names for Italian academies in period expands possibilities for </a:t>
            </a:r>
            <a:r>
              <a:rPr lang="en"/>
              <a:t>household</a:t>
            </a:r>
            <a:r>
              <a:rPr lang="en"/>
              <a:t> names.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28f614baf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28f614baf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2820c743d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2820c743d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Hi, I’m Maestro Avenel of Caid. I’m not regularly a research herald. This class stems from identifying a gap in our knowledge. It is both to help myself </a:t>
            </a:r>
            <a:r>
              <a:rPr lang="en"/>
              <a:t>register</a:t>
            </a:r>
            <a:r>
              <a:rPr lang="en"/>
              <a:t> a name for my group of students, and make it easier for others to register names of Italian academies,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2820c743dd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2820c743dd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F1F1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After my Elevation to the order of Defense, I wanted to have a collective name for my students.</a:t>
            </a:r>
            <a:endParaRPr sz="1050">
              <a:solidFill>
                <a:srgbClr val="1F1F1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1F1F1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rPr>
              <a:t>I went to my local names research herald, and told her I wanted Italian. Her comment was "Italian is hard". </a:t>
            </a:r>
            <a:endParaRPr sz="1050">
              <a:solidFill>
                <a:srgbClr val="1F1F1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1F1F1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rPr>
              <a:t>This didn't seem right. So I went looking, and found only one small article on the subject.</a:t>
            </a:r>
            <a:endParaRPr sz="1050">
              <a:solidFill>
                <a:srgbClr val="1F1F1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2820c743dd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2820c743dd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F1F1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Academies were voluntary associations of individuals. They first appear in the mid 15th century.  They may have a focus; art, music, military training, religion, Etc. They are often small and ephemeral, but some became large, with branches in multiple countries.</a:t>
            </a:r>
            <a:endParaRPr sz="1050">
              <a:solidFill>
                <a:srgbClr val="1F1F1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1F1F1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F1F1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Closest analogue to SCA households I’ve found in period.</a:t>
            </a:r>
            <a:endParaRPr sz="1050">
              <a:solidFill>
                <a:srgbClr val="1F1F1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af4ed3993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af4ed3993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found a database of </a:t>
            </a:r>
            <a:r>
              <a:rPr lang="en"/>
              <a:t>587 Italian Academies (1525-1700)</a:t>
            </a:r>
            <a:r>
              <a:rPr lang="en"/>
              <a:t>  at the British Library. The original was funded by the United </a:t>
            </a:r>
            <a:r>
              <a:rPr lang="en"/>
              <a:t>Kingdom's</a:t>
            </a:r>
            <a:r>
              <a:rPr lang="en"/>
              <a:t> </a:t>
            </a:r>
            <a:r>
              <a:rPr lang="en">
                <a:solidFill>
                  <a:srgbClr val="505050"/>
                </a:solidFill>
                <a:highlight>
                  <a:srgbClr val="FFFFFF"/>
                </a:highlight>
              </a:rPr>
              <a:t>Arts and Humanities Research Council (AHRC), in conjunction with the Royal Holloway University of London. It was published in 2017.</a:t>
            </a:r>
            <a:endParaRPr>
              <a:solidFill>
                <a:srgbClr val="50505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0505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05050"/>
                </a:solidFill>
                <a:highlight>
                  <a:srgbClr val="FFFFFF"/>
                </a:highlight>
              </a:rPr>
              <a:t>The data is formatted as XML records, a format I wasn’t able to access. Many thanks to Master Dubhghall MacÉibhearáird of Drachenwald for turning it into a google spreadsheet that i could access and manipulate.</a:t>
            </a:r>
            <a:endParaRPr>
              <a:solidFill>
                <a:srgbClr val="50505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84458abe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284458abe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the British </a:t>
            </a:r>
            <a:r>
              <a:rPr lang="en"/>
              <a:t>Library</a:t>
            </a:r>
            <a:r>
              <a:rPr lang="en"/>
              <a:t> site, There are two sets of XML records. The first is the project records, which are </a:t>
            </a:r>
            <a:r>
              <a:rPr lang="en"/>
              <a:t>separated</a:t>
            </a:r>
            <a:r>
              <a:rPr lang="en"/>
              <a:t> into three sections: academies, people, and works. The section on academies is the area  I delved into. The people section has records on 7100 people, which is probably a gold mine for Italian name research. The works section is the works sited by the project to </a:t>
            </a:r>
            <a:r>
              <a:rPr lang="en"/>
              <a:t>gather the data.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second is the images database. It has over 1000 images, including academy emblems, portraits, and works title pages.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84458abe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284458abe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my purposes, I extracted all the academies definitely documented to have been created in 1600 or earlier. I have a table of 114 academies with certain dates before 1601, and another of 65 with less certain dates, but dated before 1601.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the first chart, I’ve done my best to translate the names into English, and catagorize them by type.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284458abe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284458abe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far the most common type is by attribute. They can be </a:t>
            </a:r>
            <a:r>
              <a:rPr lang="en"/>
              <a:t>aspirational</a:t>
            </a:r>
            <a:r>
              <a:rPr lang="en"/>
              <a:t>, like the Enthroned. Some are ironic, like the Missing. And I suspect some, like the smoked, were in jokes shared by the members, whose reference is now lost.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location is also very common. Often a city, like Venice or Ferrara, it could also be a local landmark, such as the Parthenon, or a well known garden.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Combining an attribute with a location is very common. For example, the </a:t>
            </a:r>
            <a:r>
              <a:rPr lang="en">
                <a:solidFill>
                  <a:schemeClr val="dk1"/>
                </a:solidFill>
              </a:rPr>
              <a:t>Accademia degli</a:t>
            </a:r>
            <a:r>
              <a:rPr lang="en"/>
              <a:t> </a:t>
            </a:r>
            <a:r>
              <a:rPr lang="en">
                <a:solidFill>
                  <a:schemeClr val="dk1"/>
                </a:solidFill>
              </a:rPr>
              <a:t>Oziosi-Bologna (Academy of the Idle of Bologna).</a:t>
            </a:r>
            <a:endParaRPr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28f614baf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28f614baf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Reasonably comm</a:t>
            </a:r>
            <a:r>
              <a:rPr lang="en"/>
              <a:t>on is naming the academy after a particular person.  Accademia Pontaniana was one of the earliest, named after poet </a:t>
            </a:r>
            <a:r>
              <a:rPr lang="en"/>
              <a:t>Giovanni Pontano.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Tullia of Aragon ran one of the documented academies founded by a woman. She was a courtesan, a poet, and prolific writer.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3EEE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Varela Round"/>
                <a:ea typeface="Varela Round"/>
                <a:cs typeface="Varela Round"/>
                <a:sym typeface="Varela Round"/>
              </a:rPr>
              <a:t>Naming Practices of Italian Academies</a:t>
            </a:r>
            <a:endParaRPr>
              <a:solidFill>
                <a:srgbClr val="0000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797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1442 - 1600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2000" y="22850"/>
            <a:ext cx="9025200" cy="50613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Outliers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1434825"/>
            <a:ext cx="8520600" cy="31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Astronomical (1 example)</a:t>
            </a:r>
            <a:endParaRPr>
              <a:solidFill>
                <a:srgbClr val="0000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○"/>
            </a:pPr>
            <a:r>
              <a:rPr lang="en" sz="1800">
                <a:solidFill>
                  <a:srgbClr val="0000FF"/>
                </a:solidFill>
              </a:rPr>
              <a:t>Accademia della Stella (Academy of the Star}</a:t>
            </a:r>
            <a:endParaRPr sz="1800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After one particular play (3 examples)</a:t>
            </a:r>
            <a:endParaRPr>
              <a:solidFill>
                <a:srgbClr val="0000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○"/>
            </a:pPr>
            <a:r>
              <a:rPr lang="en" sz="1800">
                <a:solidFill>
                  <a:srgbClr val="0000FF"/>
                </a:solidFill>
              </a:rPr>
              <a:t>Accademia </a:t>
            </a:r>
            <a:r>
              <a:rPr lang="en" sz="1800">
                <a:solidFill>
                  <a:srgbClr val="0000FF"/>
                </a:solidFill>
              </a:rPr>
              <a:t>Partenia </a:t>
            </a:r>
            <a:endParaRPr sz="1800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Objects (2 examples)</a:t>
            </a:r>
            <a:endParaRPr sz="1800">
              <a:solidFill>
                <a:srgbClr val="0000FF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○"/>
            </a:pPr>
            <a:r>
              <a:rPr lang="en" sz="1800">
                <a:solidFill>
                  <a:srgbClr val="0000FF"/>
                </a:solidFill>
              </a:rPr>
              <a:t>Accademia dei </a:t>
            </a:r>
            <a:r>
              <a:rPr lang="en" sz="1800">
                <a:solidFill>
                  <a:srgbClr val="0000FF"/>
                </a:solidFill>
              </a:rPr>
              <a:t>Puavoli -Compagnia della Calza (Academy of the Puppets Stock Company)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94200" y="91200"/>
            <a:ext cx="8955600" cy="49611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Conclusion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575" y="1152475"/>
            <a:ext cx="4026584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267500"/>
            <a:ext cx="85206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Bibliography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152000" y="1106525"/>
            <a:ext cx="8680200" cy="34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Everson, Jane. "The Italian Academies 1525-1700: The First Intellectual Networks </a:t>
            </a:r>
            <a:endParaRPr>
              <a:solidFill>
                <a:srgbClr val="0000FF"/>
              </a:solidFill>
            </a:endParaRPr>
          </a:p>
          <a:p>
            <a:pPr indent="45720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of Early Modern Europe." UK Research and Innovation, 1 Jan. 2018, </a:t>
            </a:r>
            <a:endParaRPr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gtr.ukri.org/projects?ref=AH%2FH023631%2F1#/tabOverview. Accessed </a:t>
            </a:r>
            <a:endParaRPr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24 Jan. 2025.</a:t>
            </a:r>
            <a:endParaRPr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Gianfrancesco, Lorenza. "Italian Academies." British Library Shared Research </a:t>
            </a:r>
            <a:endParaRPr>
              <a:solidFill>
                <a:srgbClr val="0000FF"/>
              </a:solidFill>
            </a:endParaRPr>
          </a:p>
          <a:p>
            <a:pPr indent="45720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Repository, 7 Oct. 2021,</a:t>
            </a:r>
            <a:r>
              <a:rPr lang="en">
                <a:solidFill>
                  <a:srgbClr val="0000FF"/>
                </a:solidFill>
              </a:rPr>
              <a:t> </a:t>
            </a:r>
            <a:endParaRPr>
              <a:solidFill>
                <a:srgbClr val="0000FF"/>
              </a:solidFill>
            </a:endParaRPr>
          </a:p>
          <a:p>
            <a:pPr indent="45720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bl.iro.bl.uk/collections/f7312873-9014-40b7-9e7f-2e65bc5f49b0?locale=en%29. </a:t>
            </a:r>
            <a:endParaRPr>
              <a:solidFill>
                <a:srgbClr val="0000FF"/>
              </a:solidFill>
            </a:endParaRPr>
          </a:p>
          <a:p>
            <a:pPr indent="457200" lvl="0" marL="0" rtl="0" algn="l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FF"/>
                </a:solidFill>
              </a:rPr>
              <a:t>Accessed 24 Jan. 2025.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60800" y="66875"/>
            <a:ext cx="8955600" cy="49611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37750"/>
            <a:ext cx="8520600" cy="5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Instructor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800250"/>
            <a:ext cx="8520600" cy="37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FF"/>
                </a:solidFill>
              </a:rPr>
              <a:t>Maestro Avenel Kellough, OD, Caid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6824" y="1591375"/>
            <a:ext cx="3210351" cy="32007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66150" y="68550"/>
            <a:ext cx="9011700" cy="50064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Problem: Lack of Information 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0" l="69" r="69" t="0"/>
          <a:stretch/>
        </p:blipFill>
        <p:spPr>
          <a:xfrm>
            <a:off x="2805407" y="1124157"/>
            <a:ext cx="3533199" cy="34730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59425" y="64000"/>
            <a:ext cx="9011400" cy="50064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407725" y="211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What were the Italian Academies?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3391" l="4061" r="4061" t="2667"/>
          <a:stretch/>
        </p:blipFill>
        <p:spPr>
          <a:xfrm>
            <a:off x="2627125" y="1168600"/>
            <a:ext cx="3889750" cy="36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86875" y="50300"/>
            <a:ext cx="8984100" cy="5033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280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Italian Academies Database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UKRI Logo (press to go to the UKRI home page)"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1225" y="1195338"/>
            <a:ext cx="276225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Sign above the entrance to the British Library - geograph.org ..."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2875" y="2100263"/>
            <a:ext cx="2762250" cy="2071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ملف:مدخل رئيسي جامعة رويال هولواي.jpg - ويكيبيديا"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4475" y="2168875"/>
            <a:ext cx="2762250" cy="207169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32000" y="36575"/>
            <a:ext cx="9039000" cy="50064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What does the database contain?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6838" y="1152474"/>
            <a:ext cx="3390321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73150" y="59425"/>
            <a:ext cx="8956500" cy="49698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187450"/>
            <a:ext cx="85206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Relevant Data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2651" y="933025"/>
            <a:ext cx="5416800" cy="351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86875" y="64000"/>
            <a:ext cx="8997900" cy="49791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Examples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193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By Attribute </a:t>
            </a:r>
            <a:endParaRPr>
              <a:solidFill>
                <a:srgbClr val="0000FF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300"/>
              <a:buChar char="○"/>
            </a:pPr>
            <a:r>
              <a:rPr lang="en" sz="1800">
                <a:solidFill>
                  <a:srgbClr val="0000FF"/>
                </a:solidFill>
              </a:rPr>
              <a:t>Accademia degli </a:t>
            </a:r>
            <a:r>
              <a:rPr lang="en" sz="1800">
                <a:solidFill>
                  <a:srgbClr val="0000FF"/>
                </a:solidFill>
              </a:rPr>
              <a:t>Intronati (Academy of the Enthroned)</a:t>
            </a:r>
            <a:endParaRPr sz="1800">
              <a:solidFill>
                <a:srgbClr val="0000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○"/>
            </a:pPr>
            <a:r>
              <a:rPr lang="en" sz="1800">
                <a:solidFill>
                  <a:srgbClr val="0000FF"/>
                </a:solidFill>
              </a:rPr>
              <a:t>Accademia dei Dispersi (Academy of the Missing)</a:t>
            </a:r>
            <a:endParaRPr sz="1800">
              <a:solidFill>
                <a:srgbClr val="0000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○"/>
            </a:pPr>
            <a:r>
              <a:rPr lang="en" sz="1800">
                <a:solidFill>
                  <a:srgbClr val="0000FF"/>
                </a:solidFill>
              </a:rPr>
              <a:t>Accademia degli Affumati (Academy of the Smoked)</a:t>
            </a:r>
            <a:endParaRPr sz="1800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By Location</a:t>
            </a:r>
            <a:endParaRPr>
              <a:solidFill>
                <a:srgbClr val="0000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○"/>
            </a:pPr>
            <a:r>
              <a:rPr lang="en" sz="1800">
                <a:solidFill>
                  <a:srgbClr val="0000FF"/>
                </a:solidFill>
              </a:rPr>
              <a:t>Accademia del Viridario (Academy of the Garden)</a:t>
            </a:r>
            <a:endParaRPr sz="1800">
              <a:solidFill>
                <a:srgbClr val="0000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○"/>
            </a:pPr>
            <a:r>
              <a:rPr lang="en" sz="1800">
                <a:solidFill>
                  <a:srgbClr val="0000FF"/>
                </a:solidFill>
              </a:rPr>
              <a:t>Accademia degli Eubolei (Academy of the Euboleans)</a:t>
            </a:r>
            <a:endParaRPr sz="1800">
              <a:solidFill>
                <a:srgbClr val="0000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○"/>
            </a:pPr>
            <a:r>
              <a:rPr lang="en" sz="1800">
                <a:solidFill>
                  <a:srgbClr val="0000FF"/>
                </a:solidFill>
              </a:rPr>
              <a:t>Accademia delle Notti Vaticane (Academy of the Vatican Nights)</a:t>
            </a:r>
            <a:endParaRPr sz="1800">
              <a:solidFill>
                <a:srgbClr val="0000FF"/>
              </a:solidFill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73200" y="0"/>
            <a:ext cx="8997600" cy="49653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Further Examples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By Person</a:t>
            </a:r>
            <a:endParaRPr>
              <a:solidFill>
                <a:srgbClr val="0000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○"/>
            </a:pPr>
            <a:r>
              <a:rPr lang="en" sz="1800">
                <a:solidFill>
                  <a:srgbClr val="0000FF"/>
                </a:solidFill>
              </a:rPr>
              <a:t>Accademia Pontaniana (Pontano’s Academy)</a:t>
            </a:r>
            <a:endParaRPr sz="1800">
              <a:solidFill>
                <a:srgbClr val="0000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○"/>
            </a:pPr>
            <a:r>
              <a:rPr lang="en" sz="1800">
                <a:solidFill>
                  <a:srgbClr val="0000FF"/>
                </a:solidFill>
              </a:rPr>
              <a:t>Accademia di Tullia d`Aragona (Academy of Tullia of Aragon)</a:t>
            </a:r>
            <a:endParaRPr sz="1800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By Profession</a:t>
            </a:r>
            <a:endParaRPr>
              <a:solidFill>
                <a:srgbClr val="0000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○"/>
            </a:pPr>
            <a:r>
              <a:rPr lang="en" sz="1800">
                <a:solidFill>
                  <a:srgbClr val="0000FF"/>
                </a:solidFill>
              </a:rPr>
              <a:t>Accademia dei Vignaiuoli (Academy of the Winemakers)</a:t>
            </a:r>
            <a:endParaRPr sz="1800">
              <a:solidFill>
                <a:srgbClr val="0000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○"/>
            </a:pPr>
            <a:r>
              <a:rPr lang="en" sz="1800">
                <a:solidFill>
                  <a:srgbClr val="0000FF"/>
                </a:solidFill>
              </a:rPr>
              <a:t>Accademia degli uomini d`arme (Academy of the Men at Arms)</a:t>
            </a:r>
            <a:endParaRPr sz="1800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By Religious Figure</a:t>
            </a:r>
            <a:endParaRPr>
              <a:solidFill>
                <a:srgbClr val="0000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○"/>
            </a:pPr>
            <a:r>
              <a:rPr lang="en" sz="1800">
                <a:solidFill>
                  <a:srgbClr val="0000FF"/>
                </a:solidFill>
              </a:rPr>
              <a:t>Accademia di San Pietro (Academy of Saint Peter)</a:t>
            </a:r>
            <a:endParaRPr sz="1800">
              <a:solidFill>
                <a:srgbClr val="0000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○"/>
            </a:pPr>
            <a:r>
              <a:rPr lang="en" sz="1800">
                <a:solidFill>
                  <a:srgbClr val="0000FF"/>
                </a:solidFill>
              </a:rPr>
              <a:t>Accademia dei Tergemini (Academy of the Trinity)</a:t>
            </a:r>
            <a:endParaRPr sz="1800">
              <a:solidFill>
                <a:srgbClr val="0000FF"/>
              </a:solidFill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73150" y="91450"/>
            <a:ext cx="8984100" cy="49653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