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Berkshire Swash" panose="020B0604020202020204" charset="0"/>
      <p:regular r:id="rId11"/>
    </p:embeddedFont>
    <p:embeddedFont>
      <p:font typeface="Cardinal" panose="02000505020000020003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Josefin Sans" panose="020B0604020202020204" charset="0"/>
      <p:regular r:id="rId17"/>
    </p:embeddedFont>
    <p:embeddedFont>
      <p:font typeface="Josefin Sans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sv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5.sv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svg"/><Relationship Id="rId10" Type="http://schemas.openxmlformats.org/officeDocument/2006/relationships/image" Target="../media/image23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8.svg"/><Relationship Id="rId5" Type="http://schemas.openxmlformats.org/officeDocument/2006/relationships/image" Target="../media/image30.sv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archivist@heraldry.sca.org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12" Type="http://schemas.openxmlformats.org/officeDocument/2006/relationships/image" Target="../media/image3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8.svg"/><Relationship Id="rId10" Type="http://schemas.openxmlformats.org/officeDocument/2006/relationships/image" Target="../media/image25.sv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svg"/><Relationship Id="rId7" Type="http://schemas.openxmlformats.org/officeDocument/2006/relationships/image" Target="../media/image2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0.sv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sv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sv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1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4.svg"/><Relationship Id="rId5" Type="http://schemas.openxmlformats.org/officeDocument/2006/relationships/image" Target="../media/image47.svg"/><Relationship Id="rId15" Type="http://schemas.openxmlformats.org/officeDocument/2006/relationships/image" Target="../media/image3.svg"/><Relationship Id="rId10" Type="http://schemas.openxmlformats.org/officeDocument/2006/relationships/image" Target="../media/image24.png"/><Relationship Id="rId4" Type="http://schemas.openxmlformats.org/officeDocument/2006/relationships/image" Target="../media/image32.png"/><Relationship Id="rId9" Type="http://schemas.openxmlformats.org/officeDocument/2006/relationships/image" Target="../media/image51.sv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5887">
            <a:off x="-5533638" y="-614453"/>
            <a:ext cx="9749061" cy="12705043"/>
          </a:xfrm>
          <a:custGeom>
            <a:avLst/>
            <a:gdLst/>
            <a:ahLst/>
            <a:cxnLst/>
            <a:rect l="l" t="t" r="r" b="b"/>
            <a:pathLst>
              <a:path w="9749061" h="12705043">
                <a:moveTo>
                  <a:pt x="0" y="0"/>
                </a:moveTo>
                <a:lnTo>
                  <a:pt x="9749060" y="0"/>
                </a:lnTo>
                <a:lnTo>
                  <a:pt x="9749060" y="12705042"/>
                </a:lnTo>
                <a:lnTo>
                  <a:pt x="0" y="127050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78" t="-74" b="-74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63898" y="3780155"/>
            <a:ext cx="11760203" cy="291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12000" spc="-636" dirty="0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An Introduction and Best Practices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456939" y="1334507"/>
            <a:ext cx="9374122" cy="2209333"/>
            <a:chOff x="0" y="0"/>
            <a:chExt cx="12498829" cy="29457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74763" cy="2945778"/>
            </a:xfrm>
            <a:custGeom>
              <a:avLst/>
              <a:gdLst/>
              <a:ahLst/>
              <a:cxnLst/>
              <a:rect l="l" t="t" r="r" b="b"/>
              <a:pathLst>
                <a:path w="5074763" h="2945778">
                  <a:moveTo>
                    <a:pt x="0" y="0"/>
                  </a:moveTo>
                  <a:lnTo>
                    <a:pt x="5074763" y="0"/>
                  </a:lnTo>
                  <a:lnTo>
                    <a:pt x="5074763" y="2945778"/>
                  </a:lnTo>
                  <a:lnTo>
                    <a:pt x="0" y="294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156092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7424066" y="0"/>
              <a:ext cx="5074763" cy="2945778"/>
            </a:xfrm>
            <a:custGeom>
              <a:avLst/>
              <a:gdLst/>
              <a:ahLst/>
              <a:cxnLst/>
              <a:rect l="l" t="t" r="r" b="b"/>
              <a:pathLst>
                <a:path w="5074763" h="2945778">
                  <a:moveTo>
                    <a:pt x="5074763" y="0"/>
                  </a:moveTo>
                  <a:lnTo>
                    <a:pt x="0" y="0"/>
                  </a:lnTo>
                  <a:lnTo>
                    <a:pt x="0" y="2945778"/>
                  </a:lnTo>
                  <a:lnTo>
                    <a:pt x="5074763" y="2945778"/>
                  </a:lnTo>
                  <a:lnTo>
                    <a:pt x="507476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156092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4089177" y="0"/>
              <a:ext cx="4440719" cy="2945778"/>
            </a:xfrm>
            <a:custGeom>
              <a:avLst/>
              <a:gdLst/>
              <a:ahLst/>
              <a:cxnLst/>
              <a:rect l="l" t="t" r="r" b="b"/>
              <a:pathLst>
                <a:path w="4440719" h="2945778">
                  <a:moveTo>
                    <a:pt x="0" y="0"/>
                  </a:moveTo>
                  <a:lnTo>
                    <a:pt x="4440719" y="0"/>
                  </a:lnTo>
                  <a:lnTo>
                    <a:pt x="4440719" y="2945778"/>
                  </a:lnTo>
                  <a:lnTo>
                    <a:pt x="0" y="29457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l="-14277" r="-178379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682792" y="6392274"/>
            <a:ext cx="6869270" cy="2010553"/>
            <a:chOff x="0" y="0"/>
            <a:chExt cx="9159027" cy="26807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645304" cy="2680738"/>
            </a:xfrm>
            <a:custGeom>
              <a:avLst/>
              <a:gdLst/>
              <a:ahLst/>
              <a:cxnLst/>
              <a:rect l="l" t="t" r="r" b="b"/>
              <a:pathLst>
                <a:path w="4645304" h="2680738">
                  <a:moveTo>
                    <a:pt x="0" y="0"/>
                  </a:moveTo>
                  <a:lnTo>
                    <a:pt x="4645304" y="0"/>
                  </a:lnTo>
                  <a:lnTo>
                    <a:pt x="4645304" y="2680738"/>
                  </a:lnTo>
                  <a:lnTo>
                    <a:pt x="0" y="2680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154596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flipH="1">
              <a:off x="4513723" y="0"/>
              <a:ext cx="4645304" cy="2680738"/>
            </a:xfrm>
            <a:custGeom>
              <a:avLst/>
              <a:gdLst/>
              <a:ahLst/>
              <a:cxnLst/>
              <a:rect l="l" t="t" r="r" b="b"/>
              <a:pathLst>
                <a:path w="4645304" h="2680738">
                  <a:moveTo>
                    <a:pt x="4645304" y="0"/>
                  </a:moveTo>
                  <a:lnTo>
                    <a:pt x="0" y="0"/>
                  </a:lnTo>
                  <a:lnTo>
                    <a:pt x="0" y="2680738"/>
                  </a:lnTo>
                  <a:lnTo>
                    <a:pt x="4645304" y="2680738"/>
                  </a:lnTo>
                  <a:lnTo>
                    <a:pt x="464530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 r="-154596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 rot="458972">
            <a:off x="1245009" y="1345924"/>
            <a:ext cx="1064884" cy="1246211"/>
          </a:xfrm>
          <a:custGeom>
            <a:avLst/>
            <a:gdLst/>
            <a:ahLst/>
            <a:cxnLst/>
            <a:rect l="l" t="t" r="r" b="b"/>
            <a:pathLst>
              <a:path w="1064884" h="1246211">
                <a:moveTo>
                  <a:pt x="0" y="0"/>
                </a:moveTo>
                <a:lnTo>
                  <a:pt x="1064884" y="0"/>
                </a:lnTo>
                <a:lnTo>
                  <a:pt x="1064884" y="1246210"/>
                </a:lnTo>
                <a:lnTo>
                  <a:pt x="0" y="12462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5999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479275">
            <a:off x="-82518" y="1187247"/>
            <a:ext cx="1050872" cy="1229813"/>
          </a:xfrm>
          <a:custGeom>
            <a:avLst/>
            <a:gdLst/>
            <a:ahLst/>
            <a:cxnLst/>
            <a:rect l="l" t="t" r="r" b="b"/>
            <a:pathLst>
              <a:path w="1050872" h="1229813">
                <a:moveTo>
                  <a:pt x="0" y="0"/>
                </a:moveTo>
                <a:lnTo>
                  <a:pt x="1050872" y="0"/>
                </a:lnTo>
                <a:lnTo>
                  <a:pt x="1050872" y="1229813"/>
                </a:lnTo>
                <a:lnTo>
                  <a:pt x="0" y="1229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999"/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66549">
            <a:off x="995911" y="2886783"/>
            <a:ext cx="1034389" cy="1210524"/>
          </a:xfrm>
          <a:custGeom>
            <a:avLst/>
            <a:gdLst/>
            <a:ahLst/>
            <a:cxnLst/>
            <a:rect l="l" t="t" r="r" b="b"/>
            <a:pathLst>
              <a:path w="1034389" h="1210524">
                <a:moveTo>
                  <a:pt x="0" y="0"/>
                </a:moveTo>
                <a:lnTo>
                  <a:pt x="1034389" y="0"/>
                </a:lnTo>
                <a:lnTo>
                  <a:pt x="1034389" y="1210523"/>
                </a:lnTo>
                <a:lnTo>
                  <a:pt x="0" y="121052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999"/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339547">
            <a:off x="-345496" y="2684941"/>
            <a:ext cx="1052943" cy="1232237"/>
          </a:xfrm>
          <a:custGeom>
            <a:avLst/>
            <a:gdLst/>
            <a:ahLst/>
            <a:cxnLst/>
            <a:rect l="l" t="t" r="r" b="b"/>
            <a:pathLst>
              <a:path w="1052943" h="1232237">
                <a:moveTo>
                  <a:pt x="0" y="0"/>
                </a:moveTo>
                <a:lnTo>
                  <a:pt x="1052942" y="0"/>
                </a:lnTo>
                <a:lnTo>
                  <a:pt x="1052942" y="1232237"/>
                </a:lnTo>
                <a:lnTo>
                  <a:pt x="0" y="12322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382110">
            <a:off x="847125" y="4474281"/>
            <a:ext cx="1034087" cy="1210170"/>
          </a:xfrm>
          <a:custGeom>
            <a:avLst/>
            <a:gdLst/>
            <a:ahLst/>
            <a:cxnLst/>
            <a:rect l="l" t="t" r="r" b="b"/>
            <a:pathLst>
              <a:path w="1034087" h="1210170">
                <a:moveTo>
                  <a:pt x="0" y="0"/>
                </a:moveTo>
                <a:lnTo>
                  <a:pt x="1034087" y="0"/>
                </a:lnTo>
                <a:lnTo>
                  <a:pt x="1034087" y="1210169"/>
                </a:lnTo>
                <a:lnTo>
                  <a:pt x="0" y="12101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5999"/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311736">
            <a:off x="-606099" y="4283045"/>
            <a:ext cx="1040748" cy="1217965"/>
          </a:xfrm>
          <a:custGeom>
            <a:avLst/>
            <a:gdLst/>
            <a:ahLst/>
            <a:cxnLst/>
            <a:rect l="l" t="t" r="r" b="b"/>
            <a:pathLst>
              <a:path w="1040748" h="1217965">
                <a:moveTo>
                  <a:pt x="0" y="0"/>
                </a:moveTo>
                <a:lnTo>
                  <a:pt x="1040748" y="0"/>
                </a:lnTo>
                <a:lnTo>
                  <a:pt x="1040748" y="1217966"/>
                </a:lnTo>
                <a:lnTo>
                  <a:pt x="0" y="12179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352488">
            <a:off x="652357" y="6063332"/>
            <a:ext cx="1019434" cy="1193021"/>
          </a:xfrm>
          <a:custGeom>
            <a:avLst/>
            <a:gdLst/>
            <a:ahLst/>
            <a:cxnLst/>
            <a:rect l="l" t="t" r="r" b="b"/>
            <a:pathLst>
              <a:path w="1019434" h="1193021">
                <a:moveTo>
                  <a:pt x="0" y="0"/>
                </a:moveTo>
                <a:lnTo>
                  <a:pt x="1019434" y="0"/>
                </a:lnTo>
                <a:lnTo>
                  <a:pt x="1019434" y="1193021"/>
                </a:lnTo>
                <a:lnTo>
                  <a:pt x="0" y="11930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5999"/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41260">
            <a:off x="-756628" y="5917882"/>
            <a:ext cx="1037028" cy="1213612"/>
          </a:xfrm>
          <a:custGeom>
            <a:avLst/>
            <a:gdLst/>
            <a:ahLst/>
            <a:cxnLst/>
            <a:rect l="l" t="t" r="r" b="b"/>
            <a:pathLst>
              <a:path w="1037028" h="1213612">
                <a:moveTo>
                  <a:pt x="0" y="0"/>
                </a:moveTo>
                <a:lnTo>
                  <a:pt x="1037028" y="0"/>
                </a:lnTo>
                <a:lnTo>
                  <a:pt x="1037028" y="1213611"/>
                </a:lnTo>
                <a:lnTo>
                  <a:pt x="0" y="12136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5999"/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288636">
            <a:off x="491980" y="7670589"/>
            <a:ext cx="1037028" cy="1213612"/>
          </a:xfrm>
          <a:custGeom>
            <a:avLst/>
            <a:gdLst/>
            <a:ahLst/>
            <a:cxnLst/>
            <a:rect l="l" t="t" r="r" b="b"/>
            <a:pathLst>
              <a:path w="1037028" h="1213612">
                <a:moveTo>
                  <a:pt x="0" y="0"/>
                </a:moveTo>
                <a:lnTo>
                  <a:pt x="1037028" y="0"/>
                </a:lnTo>
                <a:lnTo>
                  <a:pt x="1037028" y="1213612"/>
                </a:lnTo>
                <a:lnTo>
                  <a:pt x="0" y="12136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5999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322393">
            <a:off x="392530" y="9295286"/>
            <a:ext cx="1037028" cy="1213612"/>
          </a:xfrm>
          <a:custGeom>
            <a:avLst/>
            <a:gdLst/>
            <a:ahLst/>
            <a:cxnLst/>
            <a:rect l="l" t="t" r="r" b="b"/>
            <a:pathLst>
              <a:path w="1037028" h="1213612">
                <a:moveTo>
                  <a:pt x="0" y="0"/>
                </a:moveTo>
                <a:lnTo>
                  <a:pt x="1037028" y="0"/>
                </a:lnTo>
                <a:lnTo>
                  <a:pt x="1037028" y="1213611"/>
                </a:lnTo>
                <a:lnTo>
                  <a:pt x="0" y="12136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5999"/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07907">
            <a:off x="-922200" y="7547691"/>
            <a:ext cx="1037028" cy="1213612"/>
          </a:xfrm>
          <a:custGeom>
            <a:avLst/>
            <a:gdLst/>
            <a:ahLst/>
            <a:cxnLst/>
            <a:rect l="l" t="t" r="r" b="b"/>
            <a:pathLst>
              <a:path w="1037028" h="1213612">
                <a:moveTo>
                  <a:pt x="0" y="0"/>
                </a:moveTo>
                <a:lnTo>
                  <a:pt x="1037028" y="0"/>
                </a:lnTo>
                <a:lnTo>
                  <a:pt x="1037028" y="1213612"/>
                </a:lnTo>
                <a:lnTo>
                  <a:pt x="0" y="12136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5999"/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412980">
            <a:off x="-100484" y="2485959"/>
            <a:ext cx="2169143" cy="357290"/>
          </a:xfrm>
          <a:custGeom>
            <a:avLst/>
            <a:gdLst/>
            <a:ahLst/>
            <a:cxnLst/>
            <a:rect l="l" t="t" r="r" b="b"/>
            <a:pathLst>
              <a:path w="2169143" h="357290">
                <a:moveTo>
                  <a:pt x="0" y="0"/>
                </a:moveTo>
                <a:lnTo>
                  <a:pt x="2169143" y="0"/>
                </a:lnTo>
                <a:lnTo>
                  <a:pt x="2169143" y="357290"/>
                </a:lnTo>
                <a:lnTo>
                  <a:pt x="0" y="3572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b="-586970"/>
            </a:stretch>
          </a:blipFill>
        </p:spPr>
      </p:sp>
      <p:sp>
        <p:nvSpPr>
          <p:cNvPr id="23" name="Freeform 23"/>
          <p:cNvSpPr/>
          <p:nvPr/>
        </p:nvSpPr>
        <p:spPr>
          <a:xfrm rot="412980">
            <a:off x="-102598" y="4054581"/>
            <a:ext cx="2169143" cy="322010"/>
          </a:xfrm>
          <a:custGeom>
            <a:avLst/>
            <a:gdLst/>
            <a:ahLst/>
            <a:cxnLst/>
            <a:rect l="l" t="t" r="r" b="b"/>
            <a:pathLst>
              <a:path w="2169143" h="322010">
                <a:moveTo>
                  <a:pt x="0" y="0"/>
                </a:moveTo>
                <a:lnTo>
                  <a:pt x="2169143" y="0"/>
                </a:lnTo>
                <a:lnTo>
                  <a:pt x="2169143" y="322009"/>
                </a:lnTo>
                <a:lnTo>
                  <a:pt x="0" y="3220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t="-123668" b="-538568"/>
            </a:stretch>
          </a:blipFill>
        </p:spPr>
      </p:sp>
      <p:sp>
        <p:nvSpPr>
          <p:cNvPr id="24" name="Freeform 24"/>
          <p:cNvSpPr/>
          <p:nvPr/>
        </p:nvSpPr>
        <p:spPr>
          <a:xfrm rot="412980">
            <a:off x="-318936" y="5586404"/>
            <a:ext cx="2169143" cy="411043"/>
          </a:xfrm>
          <a:custGeom>
            <a:avLst/>
            <a:gdLst/>
            <a:ahLst/>
            <a:cxnLst/>
            <a:rect l="l" t="t" r="r" b="b"/>
            <a:pathLst>
              <a:path w="2169143" h="411043">
                <a:moveTo>
                  <a:pt x="0" y="0"/>
                </a:moveTo>
                <a:lnTo>
                  <a:pt x="2169143" y="0"/>
                </a:lnTo>
                <a:lnTo>
                  <a:pt x="2169143" y="411043"/>
                </a:lnTo>
                <a:lnTo>
                  <a:pt x="0" y="41104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t="-175864" b="-321269"/>
            </a:stretch>
          </a:blipFill>
        </p:spPr>
      </p:sp>
      <p:sp>
        <p:nvSpPr>
          <p:cNvPr id="25" name="Freeform 25"/>
          <p:cNvSpPr/>
          <p:nvPr/>
        </p:nvSpPr>
        <p:spPr>
          <a:xfrm rot="412980">
            <a:off x="-453540" y="7210784"/>
            <a:ext cx="2169143" cy="373532"/>
          </a:xfrm>
          <a:custGeom>
            <a:avLst/>
            <a:gdLst/>
            <a:ahLst/>
            <a:cxnLst/>
            <a:rect l="l" t="t" r="r" b="b"/>
            <a:pathLst>
              <a:path w="2169143" h="373532">
                <a:moveTo>
                  <a:pt x="0" y="0"/>
                </a:moveTo>
                <a:lnTo>
                  <a:pt x="2169143" y="0"/>
                </a:lnTo>
                <a:lnTo>
                  <a:pt x="2169143" y="373533"/>
                </a:lnTo>
                <a:lnTo>
                  <a:pt x="0" y="37353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t="-302228" b="-254870"/>
            </a:stretch>
          </a:blipFill>
        </p:spPr>
      </p:sp>
      <p:sp>
        <p:nvSpPr>
          <p:cNvPr id="26" name="Freeform 26"/>
          <p:cNvSpPr/>
          <p:nvPr/>
        </p:nvSpPr>
        <p:spPr>
          <a:xfrm rot="412980">
            <a:off x="-519168" y="8841609"/>
            <a:ext cx="2169143" cy="400101"/>
          </a:xfrm>
          <a:custGeom>
            <a:avLst/>
            <a:gdLst/>
            <a:ahLst/>
            <a:cxnLst/>
            <a:rect l="l" t="t" r="r" b="b"/>
            <a:pathLst>
              <a:path w="2169143" h="400101">
                <a:moveTo>
                  <a:pt x="0" y="0"/>
                </a:moveTo>
                <a:lnTo>
                  <a:pt x="2169143" y="0"/>
                </a:lnTo>
                <a:lnTo>
                  <a:pt x="2169143" y="400101"/>
                </a:lnTo>
                <a:lnTo>
                  <a:pt x="0" y="4001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 t="-362555" b="-150908"/>
            </a:stretch>
          </a:blipFill>
        </p:spPr>
      </p:sp>
      <p:sp>
        <p:nvSpPr>
          <p:cNvPr id="27" name="Freeform 27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790871" y="2299665"/>
            <a:ext cx="12706258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 dirty="0">
                <a:solidFill>
                  <a:srgbClr val="FFFFFF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SCA Armorials and You: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55623" y="7406037"/>
            <a:ext cx="6085448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Meister Dietrich von Sachsen, 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69127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767579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263765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338344" y="2057400"/>
            <a:ext cx="7416381" cy="8229600"/>
          </a:xfrm>
          <a:custGeom>
            <a:avLst/>
            <a:gdLst/>
            <a:ahLst/>
            <a:cxnLst/>
            <a:rect l="l" t="t" r="r" b="b"/>
            <a:pathLst>
              <a:path w="7416381" h="8229600">
                <a:moveTo>
                  <a:pt x="7416381" y="0"/>
                </a:moveTo>
                <a:lnTo>
                  <a:pt x="0" y="0"/>
                </a:lnTo>
                <a:lnTo>
                  <a:pt x="0" y="8229600"/>
                </a:lnTo>
                <a:lnTo>
                  <a:pt x="7416381" y="8229600"/>
                </a:lnTo>
                <a:lnTo>
                  <a:pt x="7416381" y="0"/>
                </a:lnTo>
                <a:close/>
              </a:path>
            </a:pathLst>
          </a:custGeom>
          <a:blipFill>
            <a:blip r:embed="rId4"/>
            <a:stretch>
              <a:fillRect l="-46247"/>
            </a:stretch>
          </a:blipFill>
        </p:spPr>
      </p:sp>
      <p:sp>
        <p:nvSpPr>
          <p:cNvPr id="6" name="Freeform 6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8409" y="2400758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8409" y="490324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98409" y="740895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68202" y="2297702"/>
            <a:ext cx="11052715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A brief description of period armorials and how they were used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8202" y="4796154"/>
            <a:ext cx="11052715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Questions to ask yourself when creating a digital roll of arms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8202" y="7292340"/>
            <a:ext cx="891360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Tools and techniques for making a roll of arms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68202" y="2699167"/>
            <a:ext cx="10230965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From the earliest armourials of the 13th century right down to the first printed armourial in 1605 CE.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8202" y="5197619"/>
            <a:ext cx="8913602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Before you embark on creating a digital roll of arms, several questions will need to be answered about scope. Exactly who’s arms are going to be included?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8202" y="7693804"/>
            <a:ext cx="9170143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From artistic tools to research techniques, these should hopefully make your process easier.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181100"/>
            <a:ext cx="8401050" cy="75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5999" spc="-317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Overview of the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39448" y="2846332"/>
            <a:ext cx="10719852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Meister Dietrich von Sachsen, OP</a:t>
            </a:r>
          </a:p>
        </p:txBody>
      </p:sp>
      <p:sp>
        <p:nvSpPr>
          <p:cNvPr id="3" name="Freeform 3"/>
          <p:cNvSpPr/>
          <p:nvPr/>
        </p:nvSpPr>
        <p:spPr>
          <a:xfrm>
            <a:off x="-801789" y="8614771"/>
            <a:ext cx="5787125" cy="3040871"/>
          </a:xfrm>
          <a:custGeom>
            <a:avLst/>
            <a:gdLst/>
            <a:ahLst/>
            <a:cxnLst/>
            <a:rect l="l" t="t" r="r" b="b"/>
            <a:pathLst>
              <a:path w="5787125" h="3040871">
                <a:moveTo>
                  <a:pt x="0" y="0"/>
                </a:moveTo>
                <a:lnTo>
                  <a:pt x="5787126" y="0"/>
                </a:lnTo>
                <a:lnTo>
                  <a:pt x="5787126" y="3040871"/>
                </a:lnTo>
                <a:lnTo>
                  <a:pt x="0" y="3040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136840">
            <a:off x="-2621267" y="-1557513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353984" y="-1463199"/>
            <a:ext cx="9362216" cy="12482954"/>
          </a:xfrm>
          <a:custGeom>
            <a:avLst/>
            <a:gdLst/>
            <a:ahLst/>
            <a:cxnLst/>
            <a:rect l="l" t="t" r="r" b="b"/>
            <a:pathLst>
              <a:path w="9362216" h="12482954">
                <a:moveTo>
                  <a:pt x="0" y="0"/>
                </a:moveTo>
                <a:lnTo>
                  <a:pt x="9362216" y="0"/>
                </a:lnTo>
                <a:lnTo>
                  <a:pt x="9362216" y="12482954"/>
                </a:lnTo>
                <a:lnTo>
                  <a:pt x="0" y="124829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11388" y="1104900"/>
            <a:ext cx="8740304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79"/>
              </a:lnSpc>
            </a:pPr>
            <a:r>
              <a:rPr lang="en-US" sz="5599" spc="-296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Who is this person, anways?</a:t>
            </a:r>
          </a:p>
        </p:txBody>
      </p:sp>
      <p:sp>
        <p:nvSpPr>
          <p:cNvPr id="7" name="Freeform 7"/>
          <p:cNvSpPr/>
          <p:nvPr/>
        </p:nvSpPr>
        <p:spPr>
          <a:xfrm>
            <a:off x="5411388" y="2903482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81097" y="3035112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8"/>
                </a:lnTo>
                <a:lnTo>
                  <a:pt x="0" y="504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539448" y="4220761"/>
            <a:ext cx="10719852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Edelherz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Herald Extraordinary, as well as Red Escutcheon Pursuivant (In charge of </a:t>
            </a: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Ealdormere’s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armoury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education and deputy to </a:t>
            </a: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Buccina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Herald)</a:t>
            </a:r>
          </a:p>
        </p:txBody>
      </p:sp>
      <p:sp>
        <p:nvSpPr>
          <p:cNvPr id="10" name="Freeform 10"/>
          <p:cNvSpPr/>
          <p:nvPr/>
        </p:nvSpPr>
        <p:spPr>
          <a:xfrm>
            <a:off x="5411388" y="4277911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581097" y="4409542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539448" y="6001937"/>
            <a:ext cx="10719852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 produce a good chunk of the digital art used in both </a:t>
            </a: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Ealdormere’s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heraldic letters and the College Imaginary’s April 1st </a:t>
            </a:r>
            <a:r>
              <a:rPr lang="en-US" sz="2999" spc="-158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LoI</a:t>
            </a:r>
            <a:r>
              <a:rPr lang="en-US" sz="2999" spc="-158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11388" y="6059087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581097" y="6190717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8"/>
                </a:lnTo>
                <a:lnTo>
                  <a:pt x="0" y="5046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539448" y="7500192"/>
            <a:ext cx="10719852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My current Ealdormerian Roll of Arms, including group badges and branch heraldry, counts 1,263 unique pieces of armoury, as well as a smattering of use arms and out-of-kingdom pieces.</a:t>
            </a:r>
          </a:p>
        </p:txBody>
      </p:sp>
      <p:sp>
        <p:nvSpPr>
          <p:cNvPr id="16" name="Freeform 16"/>
          <p:cNvSpPr/>
          <p:nvPr/>
        </p:nvSpPr>
        <p:spPr>
          <a:xfrm>
            <a:off x="5411388" y="7557342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581097" y="7688972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87597" y="1734005"/>
            <a:ext cx="10922331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</a:pPr>
            <a:r>
              <a:rPr lang="en-US" sz="5599" spc="-296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Rolls of Arms in Medieval Europe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59074" y="2872601"/>
            <a:ext cx="17728926" cy="7155333"/>
            <a:chOff x="0" y="0"/>
            <a:chExt cx="23638568" cy="9540444"/>
          </a:xfrm>
        </p:grpSpPr>
        <p:grpSp>
          <p:nvGrpSpPr>
            <p:cNvPr id="4" name="Group 4"/>
            <p:cNvGrpSpPr/>
            <p:nvPr/>
          </p:nvGrpSpPr>
          <p:grpSpPr>
            <a:xfrm>
              <a:off x="18988470" y="2885020"/>
              <a:ext cx="3537477" cy="3921760"/>
              <a:chOff x="0" y="0"/>
              <a:chExt cx="784437" cy="8696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84437" cy="869651"/>
              </a:xfrm>
              <a:custGeom>
                <a:avLst/>
                <a:gdLst/>
                <a:ahLst/>
                <a:cxnLst/>
                <a:rect l="l" t="t" r="r" b="b"/>
                <a:pathLst>
                  <a:path w="784437" h="869651">
                    <a:moveTo>
                      <a:pt x="0" y="0"/>
                    </a:moveTo>
                    <a:lnTo>
                      <a:pt x="784437" y="0"/>
                    </a:lnTo>
                    <a:lnTo>
                      <a:pt x="784437" y="869651"/>
                    </a:lnTo>
                    <a:lnTo>
                      <a:pt x="0" y="869651"/>
                    </a:lnTo>
                    <a:close/>
                  </a:path>
                </a:pathLst>
              </a:custGeom>
              <a:solidFill>
                <a:srgbClr val="F9AF7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784437" cy="917277"/>
              </a:xfrm>
              <a:prstGeom prst="rect">
                <a:avLst/>
              </a:prstGeom>
            </p:spPr>
            <p:txBody>
              <a:bodyPr lIns="45252" tIns="45252" rIns="45252" bIns="45252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664725" y="0"/>
              <a:ext cx="19919262" cy="8725988"/>
              <a:chOff x="0" y="0"/>
              <a:chExt cx="4417102" cy="19349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417102" cy="1934990"/>
              </a:xfrm>
              <a:custGeom>
                <a:avLst/>
                <a:gdLst/>
                <a:ahLst/>
                <a:cxnLst/>
                <a:rect l="l" t="t" r="r" b="b"/>
                <a:pathLst>
                  <a:path w="4417102" h="1934990">
                    <a:moveTo>
                      <a:pt x="0" y="0"/>
                    </a:moveTo>
                    <a:lnTo>
                      <a:pt x="4417102" y="0"/>
                    </a:lnTo>
                    <a:lnTo>
                      <a:pt x="4417102" y="1934990"/>
                    </a:lnTo>
                    <a:lnTo>
                      <a:pt x="0" y="1934990"/>
                    </a:lnTo>
                    <a:close/>
                  </a:path>
                </a:pathLst>
              </a:custGeom>
              <a:solidFill>
                <a:srgbClr val="F9AF77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417102" cy="1982615"/>
              </a:xfrm>
              <a:prstGeom prst="rect">
                <a:avLst/>
              </a:prstGeom>
            </p:spPr>
            <p:txBody>
              <a:bodyPr lIns="45252" tIns="45252" rIns="45252" bIns="45252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11935" y="0"/>
              <a:ext cx="3762920" cy="3558344"/>
            </a:xfrm>
            <a:custGeom>
              <a:avLst/>
              <a:gdLst/>
              <a:ahLst/>
              <a:cxnLst/>
              <a:rect l="l" t="t" r="r" b="b"/>
              <a:pathLst>
                <a:path w="3762920" h="3558344">
                  <a:moveTo>
                    <a:pt x="0" y="0"/>
                  </a:moveTo>
                  <a:lnTo>
                    <a:pt x="3762920" y="0"/>
                  </a:lnTo>
                  <a:lnTo>
                    <a:pt x="3762920" y="3558344"/>
                  </a:lnTo>
                  <a:lnTo>
                    <a:pt x="0" y="3558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317" r="-44614" b="-32364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9135362" y="0"/>
              <a:ext cx="4503205" cy="3665335"/>
            </a:xfrm>
            <a:custGeom>
              <a:avLst/>
              <a:gdLst/>
              <a:ahLst/>
              <a:cxnLst/>
              <a:rect l="l" t="t" r="r" b="b"/>
              <a:pathLst>
                <a:path w="4503205" h="3665335">
                  <a:moveTo>
                    <a:pt x="0" y="0"/>
                  </a:moveTo>
                  <a:lnTo>
                    <a:pt x="4503206" y="0"/>
                  </a:lnTo>
                  <a:lnTo>
                    <a:pt x="4503206" y="3665335"/>
                  </a:lnTo>
                  <a:lnTo>
                    <a:pt x="0" y="3665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21106" b="-28500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6611423"/>
              <a:ext cx="3563004" cy="2926501"/>
            </a:xfrm>
            <a:custGeom>
              <a:avLst/>
              <a:gdLst/>
              <a:ahLst/>
              <a:cxnLst/>
              <a:rect l="l" t="t" r="r" b="b"/>
              <a:pathLst>
                <a:path w="3563004" h="2926501">
                  <a:moveTo>
                    <a:pt x="0" y="0"/>
                  </a:moveTo>
                  <a:lnTo>
                    <a:pt x="3563004" y="0"/>
                  </a:lnTo>
                  <a:lnTo>
                    <a:pt x="3563004" y="2926501"/>
                  </a:lnTo>
                  <a:lnTo>
                    <a:pt x="0" y="2926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60942" r="-53063"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0038600" y="4942489"/>
              <a:ext cx="3599968" cy="4597955"/>
            </a:xfrm>
            <a:custGeom>
              <a:avLst/>
              <a:gdLst/>
              <a:ahLst/>
              <a:cxnLst/>
              <a:rect l="l" t="t" r="r" b="b"/>
              <a:pathLst>
                <a:path w="3599968" h="4597955">
                  <a:moveTo>
                    <a:pt x="0" y="0"/>
                  </a:moveTo>
                  <a:lnTo>
                    <a:pt x="3599968" y="0"/>
                  </a:lnTo>
                  <a:lnTo>
                    <a:pt x="3599968" y="4597955"/>
                  </a:lnTo>
                  <a:lnTo>
                    <a:pt x="0" y="45979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51491" t="-2023" b="-412"/>
              </a:stretch>
            </a:blipFill>
          </p:spPr>
        </p:sp>
        <p:grpSp>
          <p:nvGrpSpPr>
            <p:cNvPr id="14" name="Group 14"/>
            <p:cNvGrpSpPr/>
            <p:nvPr/>
          </p:nvGrpSpPr>
          <p:grpSpPr>
            <a:xfrm>
              <a:off x="3491723" y="8584090"/>
              <a:ext cx="16832853" cy="956355"/>
              <a:chOff x="0" y="0"/>
              <a:chExt cx="3732690" cy="21207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732690" cy="212072"/>
              </a:xfrm>
              <a:custGeom>
                <a:avLst/>
                <a:gdLst/>
                <a:ahLst/>
                <a:cxnLst/>
                <a:rect l="l" t="t" r="r" b="b"/>
                <a:pathLst>
                  <a:path w="3732690" h="212072">
                    <a:moveTo>
                      <a:pt x="0" y="0"/>
                    </a:moveTo>
                    <a:lnTo>
                      <a:pt x="3732690" y="0"/>
                    </a:lnTo>
                    <a:lnTo>
                      <a:pt x="3732690" y="212072"/>
                    </a:lnTo>
                    <a:lnTo>
                      <a:pt x="0" y="212072"/>
                    </a:lnTo>
                    <a:close/>
                  </a:path>
                </a:pathLst>
              </a:custGeom>
              <a:solidFill>
                <a:srgbClr val="FBCC81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3732690" cy="259697"/>
              </a:xfrm>
              <a:prstGeom prst="rect">
                <a:avLst/>
              </a:prstGeom>
            </p:spPr>
            <p:txBody>
              <a:bodyPr lIns="45252" tIns="45252" rIns="45252" bIns="45252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>
            <a:off x="11420475" y="4392867"/>
            <a:ext cx="4280676" cy="4114800"/>
          </a:xfrm>
          <a:custGeom>
            <a:avLst/>
            <a:gdLst/>
            <a:ahLst/>
            <a:cxnLst/>
            <a:rect l="l" t="t" r="r" b="b"/>
            <a:pathLst>
              <a:path w="4280676" h="4114800">
                <a:moveTo>
                  <a:pt x="0" y="0"/>
                </a:moveTo>
                <a:lnTo>
                  <a:pt x="4280676" y="0"/>
                </a:lnTo>
                <a:lnTo>
                  <a:pt x="42806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005939" y="4392867"/>
            <a:ext cx="3811334" cy="4114800"/>
          </a:xfrm>
          <a:custGeom>
            <a:avLst/>
            <a:gdLst/>
            <a:ahLst/>
            <a:cxnLst/>
            <a:rect l="l" t="t" r="r" b="b"/>
            <a:pathLst>
              <a:path w="3811334" h="4114800">
                <a:moveTo>
                  <a:pt x="0" y="0"/>
                </a:moveTo>
                <a:lnTo>
                  <a:pt x="3811334" y="0"/>
                </a:lnTo>
                <a:lnTo>
                  <a:pt x="38113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9429750" y="3561947"/>
            <a:ext cx="7353300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How a roll of arms was compiled varied wildly. Examples include:</a:t>
            </a:r>
          </a:p>
        </p:txBody>
      </p:sp>
      <p:sp>
        <p:nvSpPr>
          <p:cNvPr id="20" name="Freeform 20"/>
          <p:cNvSpPr/>
          <p:nvPr/>
        </p:nvSpPr>
        <p:spPr>
          <a:xfrm>
            <a:off x="-1331326" y="7129857"/>
            <a:ext cx="6242932" cy="4900702"/>
          </a:xfrm>
          <a:custGeom>
            <a:avLst/>
            <a:gdLst/>
            <a:ahLst/>
            <a:cxnLst/>
            <a:rect l="l" t="t" r="r" b="b"/>
            <a:pathLst>
              <a:path w="6242932" h="4900702">
                <a:moveTo>
                  <a:pt x="0" y="0"/>
                </a:moveTo>
                <a:lnTo>
                  <a:pt x="6242932" y="0"/>
                </a:lnTo>
                <a:lnTo>
                  <a:pt x="6242932" y="4900702"/>
                </a:lnTo>
                <a:lnTo>
                  <a:pt x="0" y="4900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503575">
            <a:off x="14353226" y="7018650"/>
            <a:ext cx="6242932" cy="4900702"/>
          </a:xfrm>
          <a:custGeom>
            <a:avLst/>
            <a:gdLst/>
            <a:ahLst/>
            <a:cxnLst/>
            <a:rect l="l" t="t" r="r" b="b"/>
            <a:pathLst>
              <a:path w="6242932" h="4900702">
                <a:moveTo>
                  <a:pt x="0" y="0"/>
                </a:moveTo>
                <a:lnTo>
                  <a:pt x="6242932" y="0"/>
                </a:lnTo>
                <a:lnTo>
                  <a:pt x="6242932" y="4900702"/>
                </a:lnTo>
                <a:lnTo>
                  <a:pt x="0" y="49007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 flipV="1">
            <a:off x="9148762" y="3317794"/>
            <a:ext cx="0" cy="5777855"/>
          </a:xfrm>
          <a:prstGeom prst="line">
            <a:avLst/>
          </a:prstGeom>
          <a:ln w="9525" cap="flat">
            <a:solidFill>
              <a:srgbClr val="76573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 rot="-10136840">
            <a:off x="-2621267" y="-1557513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39184" y="3561947"/>
            <a:ext cx="7032883" cy="521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roll of arms, also called an armourial, is a collection of blazons usually (but not always!) accompanied by an image of the emblazon.  Effectively, these are heraldry encyclopedias!</a:t>
            </a:r>
          </a:p>
          <a:p>
            <a:pPr algn="l">
              <a:lnSpc>
                <a:spcPts val="4199"/>
              </a:lnSpc>
            </a:pPr>
            <a:endParaRPr lang="en-US" sz="2999" spc="-158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l">
              <a:lnSpc>
                <a:spcPts val="4199"/>
              </a:lnSpc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(They’re also really great research sources!)</a:t>
            </a:r>
          </a:p>
          <a:p>
            <a:pPr algn="l">
              <a:lnSpc>
                <a:spcPts val="4199"/>
              </a:lnSpc>
            </a:pPr>
            <a:endParaRPr lang="en-US" sz="2999" spc="-158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The earliest rolls of arms appear in the mid-13th century, and go on right through the end of the SCA’s period.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29750" y="4810176"/>
            <a:ext cx="7829550" cy="3314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Occasional (participants in a tournament, attendees of a coronation)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Institutional (members of an chivalric order)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Regional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Illustrative (in the context of a given chronicle or narrative)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93113" y="8766564"/>
            <a:ext cx="5787125" cy="3040871"/>
          </a:xfrm>
          <a:custGeom>
            <a:avLst/>
            <a:gdLst/>
            <a:ahLst/>
            <a:cxnLst/>
            <a:rect l="l" t="t" r="r" b="b"/>
            <a:pathLst>
              <a:path w="5787125" h="3040871">
                <a:moveTo>
                  <a:pt x="0" y="0"/>
                </a:moveTo>
                <a:lnTo>
                  <a:pt x="5787125" y="0"/>
                </a:lnTo>
                <a:lnTo>
                  <a:pt x="5787125" y="3040872"/>
                </a:lnTo>
                <a:lnTo>
                  <a:pt x="0" y="30408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65707" y="3152596"/>
            <a:ext cx="4388815" cy="6911519"/>
          </a:xfrm>
          <a:custGeom>
            <a:avLst/>
            <a:gdLst/>
            <a:ahLst/>
            <a:cxnLst/>
            <a:rect l="l" t="t" r="r" b="b"/>
            <a:pathLst>
              <a:path w="4388815" h="6911519">
                <a:moveTo>
                  <a:pt x="0" y="0"/>
                </a:moveTo>
                <a:lnTo>
                  <a:pt x="4388814" y="0"/>
                </a:lnTo>
                <a:lnTo>
                  <a:pt x="4388814" y="6911520"/>
                </a:lnTo>
                <a:lnTo>
                  <a:pt x="0" y="6911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17812" y="1104900"/>
            <a:ext cx="11804395" cy="77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79"/>
              </a:lnSpc>
            </a:pPr>
            <a:r>
              <a:rPr lang="en-US" sz="5599" spc="-296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Your Digital Roll of Arms: Determine Scope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298398" y="2444114"/>
            <a:ext cx="13960902" cy="260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digital roll of arms is a great resource for scribes, webministers, and others. However, before you start, you will need to determine not only the scope of your armorial, but who’s armoury qualifies.</a:t>
            </a:r>
          </a:p>
          <a:p>
            <a:pPr algn="l">
              <a:lnSpc>
                <a:spcPts val="4199"/>
              </a:lnSpc>
            </a:pPr>
            <a:endParaRPr lang="en-US" sz="2999" spc="-158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For example, if you’re putting together a regional armorial, consider the following: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98398" y="5404239"/>
            <a:ext cx="14145578" cy="4457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What region? (Shire/Canton, Barony, Principality, Kingdom)?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Who counts as being part of the region? What about those who used to participate in your region but has since moved away or stopped playing?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Do you include unregistered “use” arms? What about non-period styles or elements?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Does everyone use the same escutcheon shape, or do we vary the forms of display?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Devices and Badges, or just Devices?</a:t>
            </a:r>
          </a:p>
          <a:p>
            <a:pPr marL="647694" lvl="1" indent="-323847" algn="l">
              <a:lnSpc>
                <a:spcPts val="4199"/>
              </a:lnSpc>
              <a:buFont typeface="Arial"/>
              <a:buChar char="•"/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Naming conventions - registered names only, names used in the SCA, or some combination of the two?</a:t>
            </a:r>
          </a:p>
        </p:txBody>
      </p:sp>
      <p:sp>
        <p:nvSpPr>
          <p:cNvPr id="7" name="Freeform 7"/>
          <p:cNvSpPr/>
          <p:nvPr/>
        </p:nvSpPr>
        <p:spPr>
          <a:xfrm rot="-10136840">
            <a:off x="-2621267" y="-1557513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69127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4767579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263765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8409" y="2400758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8409" y="490324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8409" y="740895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168202" y="2297702"/>
            <a:ext cx="11052715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Getting a List from the O and 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68202" y="7292340"/>
            <a:ext cx="891360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Contact the Archivist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68202" y="2699167"/>
            <a:ext cx="11844030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Use the “Date/Kingdom Search Form” to get a list of all registrations in your Kingdom. This does get a bit fuzzy when finding people who were playing before your kingdom was created....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8202" y="5197619"/>
            <a:ext cx="11844030" cy="155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By cross-referencing your Kingdom’s Order of Precedence (OP), you can search for either full names or name elements to see if that person has a registered name and armoury. Helpful for pre-Kingdom registrations!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68202" y="7693804"/>
            <a:ext cx="1184403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15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If you’re not understanding a blazon, or it’s something very </a:t>
            </a:r>
            <a:r>
              <a:rPr lang="en-US" sz="3000" spc="-15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wierd</a:t>
            </a:r>
            <a:r>
              <a:rPr lang="en-US" sz="3000" spc="-15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/can’t be done under our current rules, contact the </a:t>
            </a:r>
            <a:r>
              <a:rPr lang="en-US" sz="3000" spc="-15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archivst</a:t>
            </a:r>
            <a:r>
              <a:rPr lang="en-US" sz="3000" spc="-15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to get a copy of the emblazon!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u="sng" spc="-15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  <a:hlinkClick r:id="rId8" tooltip="mailto:archivist@heraldry.sca.org"/>
              </a:rPr>
              <a:t>archivist@heraldry.sca.org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181100"/>
            <a:ext cx="12983532" cy="75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5999" spc="-317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Tools and Techniques: Getting a list of blazons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4021552" y="8766564"/>
            <a:ext cx="5787125" cy="3040871"/>
          </a:xfrm>
          <a:custGeom>
            <a:avLst/>
            <a:gdLst/>
            <a:ahLst/>
            <a:cxnLst/>
            <a:rect l="l" t="t" r="r" b="b"/>
            <a:pathLst>
              <a:path w="5787125" h="3040871">
                <a:moveTo>
                  <a:pt x="5787125" y="0"/>
                </a:moveTo>
                <a:lnTo>
                  <a:pt x="0" y="0"/>
                </a:lnTo>
                <a:lnTo>
                  <a:pt x="0" y="3040872"/>
                </a:lnTo>
                <a:lnTo>
                  <a:pt x="5787125" y="3040872"/>
                </a:lnTo>
                <a:lnTo>
                  <a:pt x="57871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574582" y="3561653"/>
            <a:ext cx="4129064" cy="6502463"/>
          </a:xfrm>
          <a:custGeom>
            <a:avLst/>
            <a:gdLst/>
            <a:ahLst/>
            <a:cxnLst/>
            <a:rect l="l" t="t" r="r" b="b"/>
            <a:pathLst>
              <a:path w="4129064" h="6502463">
                <a:moveTo>
                  <a:pt x="0" y="0"/>
                </a:moveTo>
                <a:lnTo>
                  <a:pt x="4129064" y="0"/>
                </a:lnTo>
                <a:lnTo>
                  <a:pt x="4129064" y="6502463"/>
                </a:lnTo>
                <a:lnTo>
                  <a:pt x="0" y="65024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9"/>
          <p:cNvSpPr txBox="1"/>
          <p:nvPr/>
        </p:nvSpPr>
        <p:spPr>
          <a:xfrm>
            <a:off x="2168202" y="4767579"/>
            <a:ext cx="11052715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 smtClean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Your Kingdom has an OP – use it!</a:t>
            </a:r>
            <a:endParaRPr lang="en-US" sz="3600" dirty="0">
              <a:solidFill>
                <a:srgbClr val="BF3122"/>
              </a:solidFill>
              <a:latin typeface="Cardinal" panose="02000505020000020003" pitchFamily="2" charset="0"/>
              <a:ea typeface="Celandine"/>
              <a:cs typeface="Celandine"/>
              <a:sym typeface="Celandi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69127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80"/>
                </a:lnTo>
                <a:lnTo>
                  <a:pt x="0" y="97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181600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7263765"/>
            <a:ext cx="844056" cy="974379"/>
          </a:xfrm>
          <a:custGeom>
            <a:avLst/>
            <a:gdLst/>
            <a:ahLst/>
            <a:cxnLst/>
            <a:rect l="l" t="t" r="r" b="b"/>
            <a:pathLst>
              <a:path w="844056" h="974379">
                <a:moveTo>
                  <a:pt x="0" y="0"/>
                </a:moveTo>
                <a:lnTo>
                  <a:pt x="844056" y="0"/>
                </a:lnTo>
                <a:lnTo>
                  <a:pt x="844056" y="974379"/>
                </a:lnTo>
                <a:lnTo>
                  <a:pt x="0" y="9743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8409" y="2400758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8409" y="531726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8"/>
                </a:lnTo>
                <a:lnTo>
                  <a:pt x="0" y="504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8409" y="7408956"/>
            <a:ext cx="504637" cy="504637"/>
          </a:xfrm>
          <a:custGeom>
            <a:avLst/>
            <a:gdLst/>
            <a:ahLst/>
            <a:cxnLst/>
            <a:rect l="l" t="t" r="r" b="b"/>
            <a:pathLst>
              <a:path w="504637" h="504637">
                <a:moveTo>
                  <a:pt x="0" y="0"/>
                </a:moveTo>
                <a:lnTo>
                  <a:pt x="504638" y="0"/>
                </a:lnTo>
                <a:lnTo>
                  <a:pt x="504638" y="504637"/>
                </a:lnTo>
                <a:lnTo>
                  <a:pt x="0" y="5046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621897" y="8766564"/>
            <a:ext cx="5787125" cy="3040871"/>
          </a:xfrm>
          <a:custGeom>
            <a:avLst/>
            <a:gdLst/>
            <a:ahLst/>
            <a:cxnLst/>
            <a:rect l="l" t="t" r="r" b="b"/>
            <a:pathLst>
              <a:path w="5787125" h="3040871">
                <a:moveTo>
                  <a:pt x="5787125" y="0"/>
                </a:moveTo>
                <a:lnTo>
                  <a:pt x="0" y="0"/>
                </a:lnTo>
                <a:lnTo>
                  <a:pt x="0" y="3040872"/>
                </a:lnTo>
                <a:lnTo>
                  <a:pt x="5787125" y="3040872"/>
                </a:lnTo>
                <a:lnTo>
                  <a:pt x="578712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3220917" y="1248556"/>
            <a:ext cx="6452578" cy="9146696"/>
          </a:xfrm>
          <a:custGeom>
            <a:avLst/>
            <a:gdLst/>
            <a:ahLst/>
            <a:cxnLst/>
            <a:rect l="l" t="t" r="r" b="b"/>
            <a:pathLst>
              <a:path w="6452578" h="9146696">
                <a:moveTo>
                  <a:pt x="6452578" y="0"/>
                </a:moveTo>
                <a:lnTo>
                  <a:pt x="0" y="0"/>
                </a:lnTo>
                <a:lnTo>
                  <a:pt x="0" y="9146695"/>
                </a:lnTo>
                <a:lnTo>
                  <a:pt x="6452578" y="9146695"/>
                </a:lnTo>
                <a:lnTo>
                  <a:pt x="645257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168202" y="2297702"/>
            <a:ext cx="110527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Have a consistent template or templates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68202" y="5210175"/>
            <a:ext cx="1105271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Photoshop (or similar program) is your friend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68202" y="7292340"/>
            <a:ext cx="8913602" cy="45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3600" dirty="0">
                <a:solidFill>
                  <a:srgbClr val="BF3122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Sources for artwork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68202" y="2699167"/>
            <a:ext cx="11844030" cy="2076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Having a consistent template for various forms of display - escutcheons, lozenges, roundels, etc. - will help visually unify your armourial. The same applies with tinctures, though in rare cases you may find you need to adjust those to make the best looking emblazon.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68202" y="5611640"/>
            <a:ext cx="11844030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Any program that have layers and can allow you to cleanly adjust the size of an image will make this process </a:t>
            </a:r>
            <a:r>
              <a:rPr lang="en-US" sz="2999" i="1" spc="-158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so much easier.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68202" y="7693804"/>
            <a:ext cx="5526358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Traceable Art Project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Mistholme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Heraldry Clip Art packages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Wappenwiki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1181100"/>
            <a:ext cx="12983532" cy="75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5999" spc="-317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Tools and Techniques: Making emblazons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694559" y="7693804"/>
            <a:ext cx="5526358" cy="231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OSCAR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SCA Archivist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Google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spc="-159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Avoid JPEGs whenever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03216">
            <a:off x="13056124" y="-1824030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3"/>
                </a:lnTo>
                <a:lnTo>
                  <a:pt x="0" y="34045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2324311"/>
            <a:ext cx="4725532" cy="5530190"/>
          </a:xfrm>
          <a:custGeom>
            <a:avLst/>
            <a:gdLst/>
            <a:ahLst/>
            <a:cxnLst/>
            <a:rect l="l" t="t" r="r" b="b"/>
            <a:pathLst>
              <a:path w="4725532" h="5530190">
                <a:moveTo>
                  <a:pt x="0" y="0"/>
                </a:moveTo>
                <a:lnTo>
                  <a:pt x="4725532" y="0"/>
                </a:lnTo>
                <a:lnTo>
                  <a:pt x="4725532" y="5530190"/>
                </a:lnTo>
                <a:lnTo>
                  <a:pt x="0" y="55301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725532" y="2324311"/>
            <a:ext cx="4725532" cy="5530190"/>
          </a:xfrm>
          <a:custGeom>
            <a:avLst/>
            <a:gdLst/>
            <a:ahLst/>
            <a:cxnLst/>
            <a:rect l="l" t="t" r="r" b="b"/>
            <a:pathLst>
              <a:path w="4725532" h="5530190">
                <a:moveTo>
                  <a:pt x="0" y="0"/>
                </a:moveTo>
                <a:lnTo>
                  <a:pt x="4725533" y="0"/>
                </a:lnTo>
                <a:lnTo>
                  <a:pt x="4725533" y="5530190"/>
                </a:lnTo>
                <a:lnTo>
                  <a:pt x="0" y="55301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137943" y="4386926"/>
            <a:ext cx="4725532" cy="5530190"/>
          </a:xfrm>
          <a:custGeom>
            <a:avLst/>
            <a:gdLst/>
            <a:ahLst/>
            <a:cxnLst/>
            <a:rect l="l" t="t" r="r" b="b"/>
            <a:pathLst>
              <a:path w="4725532" h="5530190">
                <a:moveTo>
                  <a:pt x="0" y="0"/>
                </a:moveTo>
                <a:lnTo>
                  <a:pt x="4725532" y="0"/>
                </a:lnTo>
                <a:lnTo>
                  <a:pt x="4725532" y="5530189"/>
                </a:lnTo>
                <a:lnTo>
                  <a:pt x="0" y="55301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870573" y="1937384"/>
            <a:ext cx="5511794" cy="5519713"/>
          </a:xfrm>
          <a:custGeom>
            <a:avLst/>
            <a:gdLst/>
            <a:ahLst/>
            <a:cxnLst/>
            <a:rect l="l" t="t" r="r" b="b"/>
            <a:pathLst>
              <a:path w="5511794" h="5519713">
                <a:moveTo>
                  <a:pt x="0" y="0"/>
                </a:moveTo>
                <a:lnTo>
                  <a:pt x="5511794" y="0"/>
                </a:lnTo>
                <a:lnTo>
                  <a:pt x="5511794" y="5519714"/>
                </a:lnTo>
                <a:lnTo>
                  <a:pt x="0" y="55197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059724" y="4332832"/>
            <a:ext cx="5576272" cy="5584284"/>
          </a:xfrm>
          <a:custGeom>
            <a:avLst/>
            <a:gdLst/>
            <a:ahLst/>
            <a:cxnLst/>
            <a:rect l="l" t="t" r="r" b="b"/>
            <a:pathLst>
              <a:path w="5576272" h="5584284">
                <a:moveTo>
                  <a:pt x="0" y="0"/>
                </a:moveTo>
                <a:lnTo>
                  <a:pt x="5576271" y="0"/>
                </a:lnTo>
                <a:lnTo>
                  <a:pt x="5576271" y="5584283"/>
                </a:lnTo>
                <a:lnTo>
                  <a:pt x="0" y="55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8681" y="3421810"/>
            <a:ext cx="5735922" cy="6495305"/>
          </a:xfrm>
          <a:custGeom>
            <a:avLst/>
            <a:gdLst/>
            <a:ahLst/>
            <a:cxnLst/>
            <a:rect l="l" t="t" r="r" b="b"/>
            <a:pathLst>
              <a:path w="5735922" h="6495305">
                <a:moveTo>
                  <a:pt x="0" y="0"/>
                </a:moveTo>
                <a:lnTo>
                  <a:pt x="5735923" y="0"/>
                </a:lnTo>
                <a:lnTo>
                  <a:pt x="5735923" y="6495305"/>
                </a:lnTo>
                <a:lnTo>
                  <a:pt x="0" y="64953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1181100"/>
            <a:ext cx="12983532" cy="756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5999" spc="-317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Tools and Techniques: Making emblazons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1001">
            <a:off x="12111079" y="3127537"/>
            <a:ext cx="9441465" cy="9323446"/>
          </a:xfrm>
          <a:custGeom>
            <a:avLst/>
            <a:gdLst/>
            <a:ahLst/>
            <a:cxnLst/>
            <a:rect l="l" t="t" r="r" b="b"/>
            <a:pathLst>
              <a:path w="9441465" h="9323446">
                <a:moveTo>
                  <a:pt x="0" y="0"/>
                </a:moveTo>
                <a:lnTo>
                  <a:pt x="9441465" y="0"/>
                </a:lnTo>
                <a:lnTo>
                  <a:pt x="9441465" y="9323446"/>
                </a:lnTo>
                <a:lnTo>
                  <a:pt x="0" y="9323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-4818604" y="3411096"/>
            <a:ext cx="10035276" cy="10967514"/>
          </a:xfrm>
          <a:custGeom>
            <a:avLst/>
            <a:gdLst/>
            <a:ahLst/>
            <a:cxnLst/>
            <a:rect l="l" t="t" r="r" b="b"/>
            <a:pathLst>
              <a:path w="10035276" h="10967514">
                <a:moveTo>
                  <a:pt x="0" y="0"/>
                </a:moveTo>
                <a:lnTo>
                  <a:pt x="10035276" y="0"/>
                </a:lnTo>
                <a:lnTo>
                  <a:pt x="10035276" y="10967515"/>
                </a:lnTo>
                <a:lnTo>
                  <a:pt x="0" y="109675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182096" y="4018150"/>
            <a:ext cx="11923809" cy="504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-158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Thank you for joining me in this overview of creating SCA armourials.</a:t>
            </a:r>
          </a:p>
        </p:txBody>
      </p:sp>
      <p:sp>
        <p:nvSpPr>
          <p:cNvPr id="5" name="Freeform 5"/>
          <p:cNvSpPr/>
          <p:nvPr/>
        </p:nvSpPr>
        <p:spPr>
          <a:xfrm>
            <a:off x="12147686" y="5143500"/>
            <a:ext cx="10470878" cy="5368705"/>
          </a:xfrm>
          <a:custGeom>
            <a:avLst/>
            <a:gdLst/>
            <a:ahLst/>
            <a:cxnLst/>
            <a:rect l="l" t="t" r="r" b="b"/>
            <a:pathLst>
              <a:path w="10470878" h="5368705">
                <a:moveTo>
                  <a:pt x="0" y="0"/>
                </a:moveTo>
                <a:lnTo>
                  <a:pt x="10470878" y="0"/>
                </a:lnTo>
                <a:lnTo>
                  <a:pt x="10470878" y="5368705"/>
                </a:lnTo>
                <a:lnTo>
                  <a:pt x="0" y="53687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4909116" y="5143500"/>
            <a:ext cx="10470878" cy="5368705"/>
          </a:xfrm>
          <a:custGeom>
            <a:avLst/>
            <a:gdLst/>
            <a:ahLst/>
            <a:cxnLst/>
            <a:rect l="l" t="t" r="r" b="b"/>
            <a:pathLst>
              <a:path w="10470878" h="5368705">
                <a:moveTo>
                  <a:pt x="0" y="0"/>
                </a:moveTo>
                <a:lnTo>
                  <a:pt x="10470878" y="0"/>
                </a:lnTo>
                <a:lnTo>
                  <a:pt x="10470878" y="5368705"/>
                </a:lnTo>
                <a:lnTo>
                  <a:pt x="0" y="5368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68241" y="2359850"/>
            <a:ext cx="12521083" cy="1381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0"/>
              </a:lnSpc>
            </a:pPr>
            <a:r>
              <a:rPr lang="en-US" sz="11000" spc="-583">
                <a:solidFill>
                  <a:srgbClr val="BF3021"/>
                </a:solidFill>
                <a:latin typeface="Berkshire Swash"/>
                <a:ea typeface="Berkshire Swash"/>
                <a:cs typeface="Berkshire Swash"/>
                <a:sym typeface="Berkshire Swash"/>
              </a:rPr>
              <a:t>Go forth and emblazon!</a:t>
            </a:r>
          </a:p>
        </p:txBody>
      </p:sp>
      <p:sp>
        <p:nvSpPr>
          <p:cNvPr id="8" name="Freeform 8"/>
          <p:cNvSpPr/>
          <p:nvPr/>
        </p:nvSpPr>
        <p:spPr>
          <a:xfrm>
            <a:off x="-1270011" y="7700515"/>
            <a:ext cx="6242932" cy="4900702"/>
          </a:xfrm>
          <a:custGeom>
            <a:avLst/>
            <a:gdLst/>
            <a:ahLst/>
            <a:cxnLst/>
            <a:rect l="l" t="t" r="r" b="b"/>
            <a:pathLst>
              <a:path w="6242932" h="4900702">
                <a:moveTo>
                  <a:pt x="0" y="0"/>
                </a:moveTo>
                <a:lnTo>
                  <a:pt x="6242933" y="0"/>
                </a:lnTo>
                <a:lnTo>
                  <a:pt x="6242933" y="4900702"/>
                </a:lnTo>
                <a:lnTo>
                  <a:pt x="0" y="49007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23861" y="8809919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2"/>
                </a:lnTo>
                <a:lnTo>
                  <a:pt x="0" y="34045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2875391" y="-1422314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2"/>
                </a:lnTo>
                <a:lnTo>
                  <a:pt x="0" y="34045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-1661918" y="-1422314"/>
            <a:ext cx="8406352" cy="3404573"/>
          </a:xfrm>
          <a:custGeom>
            <a:avLst/>
            <a:gdLst/>
            <a:ahLst/>
            <a:cxnLst/>
            <a:rect l="l" t="t" r="r" b="b"/>
            <a:pathLst>
              <a:path w="8406352" h="3404573">
                <a:moveTo>
                  <a:pt x="0" y="0"/>
                </a:moveTo>
                <a:lnTo>
                  <a:pt x="8406352" y="0"/>
                </a:lnTo>
                <a:lnTo>
                  <a:pt x="8406352" y="3404572"/>
                </a:lnTo>
                <a:lnTo>
                  <a:pt x="0" y="34045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804952" y="4494401"/>
            <a:ext cx="8424386" cy="1985495"/>
            <a:chOff x="0" y="0"/>
            <a:chExt cx="11232514" cy="264732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560615" cy="2647327"/>
            </a:xfrm>
            <a:custGeom>
              <a:avLst/>
              <a:gdLst/>
              <a:ahLst/>
              <a:cxnLst/>
              <a:rect l="l" t="t" r="r" b="b"/>
              <a:pathLst>
                <a:path w="4560615" h="2647327">
                  <a:moveTo>
                    <a:pt x="0" y="0"/>
                  </a:moveTo>
                  <a:lnTo>
                    <a:pt x="4560615" y="0"/>
                  </a:lnTo>
                  <a:lnTo>
                    <a:pt x="4560615" y="2647327"/>
                  </a:lnTo>
                  <a:lnTo>
                    <a:pt x="0" y="2647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 r="-156092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 flipH="1">
              <a:off x="6671899" y="0"/>
              <a:ext cx="4560615" cy="2647327"/>
            </a:xfrm>
            <a:custGeom>
              <a:avLst/>
              <a:gdLst/>
              <a:ahLst/>
              <a:cxnLst/>
              <a:rect l="l" t="t" r="r" b="b"/>
              <a:pathLst>
                <a:path w="4560615" h="2647327">
                  <a:moveTo>
                    <a:pt x="4560615" y="0"/>
                  </a:moveTo>
                  <a:lnTo>
                    <a:pt x="0" y="0"/>
                  </a:lnTo>
                  <a:lnTo>
                    <a:pt x="0" y="2647327"/>
                  </a:lnTo>
                  <a:lnTo>
                    <a:pt x="4560615" y="2647327"/>
                  </a:lnTo>
                  <a:lnTo>
                    <a:pt x="4560615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 r="-156092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3674883" y="0"/>
              <a:ext cx="3990809" cy="2647327"/>
            </a:xfrm>
            <a:custGeom>
              <a:avLst/>
              <a:gdLst/>
              <a:ahLst/>
              <a:cxnLst/>
              <a:rect l="l" t="t" r="r" b="b"/>
              <a:pathLst>
                <a:path w="3990809" h="2647327">
                  <a:moveTo>
                    <a:pt x="0" y="0"/>
                  </a:moveTo>
                  <a:lnTo>
                    <a:pt x="3990809" y="0"/>
                  </a:lnTo>
                  <a:lnTo>
                    <a:pt x="3990809" y="2647327"/>
                  </a:lnTo>
                  <a:lnTo>
                    <a:pt x="0" y="2647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 l="-14277" r="-178379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2683066" y="5264296"/>
            <a:ext cx="12706258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  <a:latin typeface="Cardinal" panose="02000505020000020003" pitchFamily="2" charset="0"/>
                <a:ea typeface="Celandine"/>
                <a:cs typeface="Celandine"/>
                <a:sym typeface="Celandine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767</Words>
  <Application>Microsoft Office PowerPoint</Application>
  <PresentationFormat>Custom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Berkshire Swash</vt:lpstr>
      <vt:lpstr>Cardinal</vt:lpstr>
      <vt:lpstr>Calibri</vt:lpstr>
      <vt:lpstr>Celandine</vt:lpstr>
      <vt:lpstr>Josefin Sans</vt:lpstr>
      <vt:lpstr>Josefin Sans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 Armourials and You: An Introduction and Best Pratices</dc:title>
  <cp:lastModifiedBy>Keegan</cp:lastModifiedBy>
  <cp:revision>3</cp:revision>
  <dcterms:created xsi:type="dcterms:W3CDTF">2006-08-16T00:00:00Z</dcterms:created>
  <dcterms:modified xsi:type="dcterms:W3CDTF">2025-01-25T22:30:27Z</dcterms:modified>
  <dc:identifier>DAGcha2Ncb8</dc:identifier>
</cp:coreProperties>
</file>